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8" r:id="rId3"/>
    <p:sldId id="257" r:id="rId4"/>
    <p:sldId id="256" r:id="rId5"/>
    <p:sldId id="260" r:id="rId6"/>
    <p:sldId id="265" r:id="rId7"/>
    <p:sldId id="279" r:id="rId8"/>
    <p:sldId id="267" r:id="rId9"/>
    <p:sldId id="268" r:id="rId10"/>
    <p:sldId id="269" r:id="rId11"/>
    <p:sldId id="282" r:id="rId12"/>
    <p:sldId id="271" r:id="rId13"/>
    <p:sldId id="278" r:id="rId14"/>
    <p:sldId id="276" r:id="rId15"/>
    <p:sldId id="277" r:id="rId16"/>
    <p:sldId id="275" r:id="rId17"/>
    <p:sldId id="280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72F1-BCD2-47CC-A5F4-44E0497D0533}" type="datetimeFigureOut">
              <a:rPr lang="tr-TR" smtClean="0"/>
              <a:pPr/>
              <a:t>17.02.2021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A004-32F6-4B63-9E83-3AD03B4859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0" y="1428736"/>
            <a:ext cx="3886200" cy="4572031"/>
          </a:xfrm>
        </p:spPr>
        <p:txBody>
          <a:bodyPr>
            <a:normAutofit/>
          </a:bodyPr>
          <a:lstStyle/>
          <a:p>
            <a:r>
              <a:rPr lang="tr-TR" sz="6000" dirty="0" smtClean="0"/>
              <a:t>VERİMLİ DERS ÇALIŞMA TEKNİKLERİ</a:t>
            </a:r>
            <a:endParaRPr lang="tr-TR" sz="6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8" name="Picture 4" descr="C:\Users\lenovo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407196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3)Çalıma Ortamının Uygun Hale Getirilmesi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Eğer mümkünse çalışmak için ayrı bir odanız olsun.  Ayrı odanız yoksa bir çalışma köşesi yaratın.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Odanızın çok sıcak olması mayışmanıza; soğuk olması da üşümenize neden olacağından uygun ısıyı korumalısınız.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Odanızın havalandırılmış, ve aydınlık olması enerjinizi arttıracaktır.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3)Çalıma Ortamının Uygun Hale Getirilmesi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5340369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tr-TR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Masada çalışmaya özen gösterin. Yatağınızı uyumak için kullanın!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Masanızdan sürekli kalkmak dikkatinizi dağıtacağından tüm malzemelerinizin elinizin altında olması önemlidir.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Televizyon, bilgisayar müzik dikkatinizi dağıtacağından sessiz bir ortam tercih edin.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Atıştırmak için ders aralarını kullanın.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4)Uygun Çalışma Stratejisinin Belirlenmesi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 dersin çalışma yöntemi farklıdır. Sayısal derslerde tekrar ve soru çözümü öğrendiklerinizi pekiştirmenizi sağlar.</a:t>
            </a:r>
          </a:p>
          <a:p>
            <a:r>
              <a:rPr lang="tr-TR" dirty="0" smtClean="0"/>
              <a:t>Sözel derslere yazarak çalışmak ve bol tekrar kalıcılığı arttırır.</a:t>
            </a:r>
          </a:p>
          <a:p>
            <a:r>
              <a:rPr lang="tr-TR" dirty="0" smtClean="0"/>
              <a:t>Sosyal bilgiler gibi derslerde harita kullanmak bilgileri aklınızda tutma konusunda yardımcı olur.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5)İSTİKRARLI ÇALIŞMAK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gün ders çalışmak başarılı olmanızı sağlamaz. Başarı için devamlılık gereklidir.</a:t>
            </a:r>
          </a:p>
          <a:p>
            <a:r>
              <a:rPr lang="tr-TR" dirty="0" smtClean="0"/>
              <a:t>Yaptığınız programa sadık kalın. Programa uymanızı engelleyen durumlar varsa programınızı buna göre güncelleyin.</a:t>
            </a:r>
          </a:p>
          <a:p>
            <a:r>
              <a:rPr lang="tr-TR" dirty="0" smtClean="0"/>
              <a:t>Başarı sağladığınız dersler oldukça programınızı güncellemek sizi daha ileri taşır.</a:t>
            </a:r>
          </a:p>
          <a:p>
            <a:r>
              <a:rPr lang="tr-TR" dirty="0" smtClean="0"/>
              <a:t>Motivasyonunuzu yüksek tutun. Er ya da geç amacınıza ulaşacağınızı bilin ve yılmayın.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11"/>
          <p:cNvSpPr>
            <a:spLocks noChangeArrowheads="1"/>
          </p:cNvSpPr>
          <p:nvPr/>
        </p:nvSpPr>
        <p:spPr bwMode="auto">
          <a:xfrm rot="10799963">
            <a:off x="1141413" y="3884613"/>
            <a:ext cx="3352800" cy="914400"/>
          </a:xfrm>
          <a:prstGeom prst="homePlate">
            <a:avLst>
              <a:gd name="adj" fmla="val 91667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3272" name="AutoShape 24"/>
          <p:cNvSpPr>
            <a:spLocks noChangeArrowheads="1"/>
          </p:cNvSpPr>
          <p:nvPr/>
        </p:nvSpPr>
        <p:spPr bwMode="auto">
          <a:xfrm>
            <a:off x="1143000" y="838200"/>
            <a:ext cx="3200400" cy="1371600"/>
          </a:xfrm>
          <a:prstGeom prst="plaque">
            <a:avLst>
              <a:gd name="adj" fmla="val 16667"/>
            </a:avLst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4495800" y="457200"/>
            <a:ext cx="152400" cy="579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4648200" y="609600"/>
            <a:ext cx="3810000" cy="1066800"/>
          </a:xfrm>
          <a:prstGeom prst="homePlate">
            <a:avLst>
              <a:gd name="adj" fmla="val 8928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981200" y="41148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  <a:latin typeface="Arial Unicode MS" pitchFamily="34" charset="-128"/>
              </a:rPr>
              <a:t>EĞLENCE</a:t>
            </a:r>
          </a:p>
        </p:txBody>
      </p:sp>
      <p:sp>
        <p:nvSpPr>
          <p:cNvPr id="45063" name="AutoShape 6"/>
          <p:cNvSpPr>
            <a:spLocks noChangeArrowheads="1"/>
          </p:cNvSpPr>
          <p:nvPr/>
        </p:nvSpPr>
        <p:spPr bwMode="auto">
          <a:xfrm>
            <a:off x="4648200" y="1828800"/>
            <a:ext cx="3505200" cy="1066800"/>
          </a:xfrm>
          <a:prstGeom prst="homePlate">
            <a:avLst>
              <a:gd name="adj" fmla="val 8214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 sz="3200">
              <a:latin typeface="Comic Sans MS" pitchFamily="66" charset="0"/>
            </a:endParaRPr>
          </a:p>
        </p:txBody>
      </p:sp>
      <p:sp>
        <p:nvSpPr>
          <p:cNvPr id="45064" name="AutoShape 7"/>
          <p:cNvSpPr>
            <a:spLocks noChangeArrowheads="1"/>
          </p:cNvSpPr>
          <p:nvPr/>
        </p:nvSpPr>
        <p:spPr bwMode="auto">
          <a:xfrm>
            <a:off x="4648200" y="3276600"/>
            <a:ext cx="2971800" cy="914400"/>
          </a:xfrm>
          <a:prstGeom prst="homePlate">
            <a:avLst>
              <a:gd name="adj" fmla="val 81250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65" name="AutoShape 10"/>
          <p:cNvSpPr>
            <a:spLocks noChangeArrowheads="1"/>
          </p:cNvSpPr>
          <p:nvPr/>
        </p:nvSpPr>
        <p:spPr bwMode="auto">
          <a:xfrm rot="10799963">
            <a:off x="608013" y="2590800"/>
            <a:ext cx="3886200" cy="1066800"/>
          </a:xfrm>
          <a:prstGeom prst="homePlate">
            <a:avLst>
              <a:gd name="adj" fmla="val 91071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66" name="Line 13"/>
          <p:cNvSpPr>
            <a:spLocks noChangeShapeType="1"/>
          </p:cNvSpPr>
          <p:nvPr/>
        </p:nvSpPr>
        <p:spPr bwMode="auto">
          <a:xfrm>
            <a:off x="4343400" y="121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5067" name="Line 14"/>
          <p:cNvSpPr>
            <a:spLocks noChangeShapeType="1"/>
          </p:cNvSpPr>
          <p:nvPr/>
        </p:nvSpPr>
        <p:spPr bwMode="auto">
          <a:xfrm>
            <a:off x="43434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5068" name="Text Box 15"/>
          <p:cNvSpPr txBox="1">
            <a:spLocks noChangeArrowheads="1"/>
          </p:cNvSpPr>
          <p:nvPr/>
        </p:nvSpPr>
        <p:spPr bwMode="auto">
          <a:xfrm>
            <a:off x="4724400" y="2057400"/>
            <a:ext cx="2925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solidFill>
                  <a:srgbClr val="800000"/>
                </a:solidFill>
                <a:latin typeface="Arial Unicode MS" pitchFamily="34" charset="-128"/>
              </a:rPr>
              <a:t>ARKADAŞLAR</a:t>
            </a:r>
          </a:p>
        </p:txBody>
      </p:sp>
      <p:sp>
        <p:nvSpPr>
          <p:cNvPr id="45069" name="Text Box 16"/>
          <p:cNvSpPr txBox="1">
            <a:spLocks noChangeArrowheads="1"/>
          </p:cNvSpPr>
          <p:nvPr/>
        </p:nvSpPr>
        <p:spPr bwMode="auto">
          <a:xfrm>
            <a:off x="1827213" y="2819400"/>
            <a:ext cx="213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  <a:latin typeface="Arial Unicode MS" pitchFamily="34" charset="-128"/>
              </a:rPr>
              <a:t>TV- OYUN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4572000" y="838200"/>
            <a:ext cx="3494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solidFill>
                  <a:srgbClr val="FFFF99"/>
                </a:solidFill>
                <a:latin typeface="Arial Unicode MS" pitchFamily="34" charset="-128"/>
              </a:rPr>
              <a:t>DERS ÇALIŞMAK</a:t>
            </a:r>
          </a:p>
        </p:txBody>
      </p:sp>
      <p:sp>
        <p:nvSpPr>
          <p:cNvPr id="45071" name="Text Box 18"/>
          <p:cNvSpPr txBox="1">
            <a:spLocks noChangeArrowheads="1"/>
          </p:cNvSpPr>
          <p:nvPr/>
        </p:nvSpPr>
        <p:spPr bwMode="auto">
          <a:xfrm>
            <a:off x="4784725" y="3382963"/>
            <a:ext cx="2452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solidFill>
                  <a:srgbClr val="CCFFFF"/>
                </a:solidFill>
                <a:latin typeface="Arial Unicode MS" pitchFamily="34" charset="-128"/>
              </a:rPr>
              <a:t>SORUNLAR</a:t>
            </a:r>
          </a:p>
        </p:txBody>
      </p:sp>
      <p:sp>
        <p:nvSpPr>
          <p:cNvPr id="45072" name="Text Box 19"/>
          <p:cNvSpPr txBox="1">
            <a:spLocks noChangeArrowheads="1"/>
          </p:cNvSpPr>
          <p:nvPr/>
        </p:nvSpPr>
        <p:spPr bwMode="auto">
          <a:xfrm>
            <a:off x="1295400" y="1066800"/>
            <a:ext cx="2925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3200" b="1" dirty="0">
                <a:solidFill>
                  <a:srgbClr val="FFFF99"/>
                </a:solidFill>
                <a:latin typeface="Arial Unicode MS" pitchFamily="34" charset="-128"/>
              </a:rPr>
              <a:t>SEÇENEKLER</a:t>
            </a:r>
          </a:p>
          <a:p>
            <a:pPr algn="ctr"/>
            <a:r>
              <a:rPr lang="tr-TR" sz="3200" b="1" dirty="0">
                <a:solidFill>
                  <a:srgbClr val="FFFF99"/>
                </a:solidFill>
                <a:latin typeface="Arial Unicode MS" pitchFamily="34" charset="-128"/>
              </a:rPr>
              <a:t>DURAĞI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532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 rot="20449513">
            <a:off x="2734981" y="1688447"/>
            <a:ext cx="6051550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000" b="1"/>
              <a:t>Biraz dinleneyim de sonra!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62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 i="1" dirty="0" smtClean="0"/>
              <a:t>İstikrarlı çalışmanın önündeki engeller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 rot="-689073">
            <a:off x="1343446" y="5067627"/>
            <a:ext cx="3307509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 dirty="0"/>
              <a:t>Yarın erken kalkarım</a:t>
            </a:r>
            <a:r>
              <a:rPr lang="tr-TR" b="1" dirty="0"/>
              <a:t>!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1905000" y="3905250"/>
            <a:ext cx="3864007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 dirty="0" smtClean="0"/>
              <a:t>Masadan sık sık kalkmak</a:t>
            </a:r>
            <a:endParaRPr lang="tr-TR" sz="2800" b="1" dirty="0"/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3971925" y="5402263"/>
            <a:ext cx="3557577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 dirty="0"/>
              <a:t>Arkadaşlar bekliyor</a:t>
            </a:r>
            <a:r>
              <a:rPr lang="tr-TR" b="1" dirty="0"/>
              <a:t>!</a:t>
            </a:r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2133600" y="2133600"/>
            <a:ext cx="5562600" cy="3733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1219200" y="1981200"/>
            <a:ext cx="5257800" cy="3733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 rot="-895463">
            <a:off x="1851772" y="2887990"/>
            <a:ext cx="3824380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 dirty="0" err="1"/>
              <a:t>Tv</a:t>
            </a:r>
            <a:r>
              <a:rPr lang="tr-TR" sz="2800" b="1" dirty="0"/>
              <a:t> ‘ de güzel bir film var!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857752" y="3357562"/>
            <a:ext cx="2903359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 dirty="0" smtClean="0"/>
              <a:t>Müzik dinlemek</a:t>
            </a:r>
            <a:endParaRPr lang="tr-TR" b="1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-214346" y="4429132"/>
            <a:ext cx="4331379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600" b="1" dirty="0" smtClean="0"/>
              <a:t>İnternetin açık olması</a:t>
            </a:r>
            <a:endParaRPr lang="tr-TR" sz="3600" b="1" dirty="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 rot="-689073">
            <a:off x="3795872" y="4150881"/>
            <a:ext cx="4611968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 dirty="0" smtClean="0"/>
              <a:t>Arkadaşlarla mesajlaşmak</a:t>
            </a:r>
            <a:endParaRPr lang="tr-TR" sz="3200" b="1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 rot="1547236">
            <a:off x="470614" y="2293881"/>
            <a:ext cx="2454275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000" b="1" dirty="0"/>
              <a:t>Hastayım!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 animBg="1"/>
      <p:bldP spid="665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1643042" y="1571613"/>
            <a:ext cx="52149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</a:rPr>
              <a:t>HİÇ BİR ZAFERE ÇİÇEKLİ YOLLARDAN ULAŞILMAZ.</a:t>
            </a:r>
            <a:endParaRPr lang="tr-TR" sz="5400" dirty="0">
              <a:solidFill>
                <a:srgbClr val="FF0000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:\AG00373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000108"/>
            <a:ext cx="30003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9 İçerik Yer Tutucusu"/>
          <p:cNvSpPr>
            <a:spLocks noGrp="1"/>
          </p:cNvSpPr>
          <p:nvPr>
            <p:ph idx="1"/>
          </p:nvPr>
        </p:nvSpPr>
        <p:spPr>
          <a:xfrm>
            <a:off x="457200" y="3428999"/>
            <a:ext cx="8229600" cy="1071571"/>
          </a:xfrm>
        </p:spPr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643306" y="3380125"/>
            <a:ext cx="5306196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4000" b="1" dirty="0" smtClean="0"/>
              <a:t>Vefa OKUR</a:t>
            </a:r>
          </a:p>
          <a:p>
            <a:pPr algn="ctr">
              <a:spcBef>
                <a:spcPct val="50000"/>
              </a:spcBef>
            </a:pPr>
            <a:r>
              <a:rPr lang="tr-TR" sz="4000" b="1" dirty="0" smtClean="0"/>
              <a:t>Ertuğrul Gazi Ortaokulu </a:t>
            </a:r>
          </a:p>
          <a:p>
            <a:pPr algn="ctr">
              <a:spcBef>
                <a:spcPct val="50000"/>
              </a:spcBef>
            </a:pPr>
            <a:r>
              <a:rPr lang="tr-TR" sz="4000" b="1" dirty="0" smtClean="0"/>
              <a:t>Rehber Öğretmeni</a:t>
            </a:r>
          </a:p>
          <a:p>
            <a:pPr algn="ctr">
              <a:spcBef>
                <a:spcPct val="50000"/>
              </a:spcBef>
            </a:pP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Başarıya Giden Yol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 belirleme</a:t>
            </a:r>
          </a:p>
          <a:p>
            <a:r>
              <a:rPr lang="tr-TR" dirty="0" smtClean="0"/>
              <a:t>Çalışma planı hazırlama</a:t>
            </a:r>
          </a:p>
          <a:p>
            <a:r>
              <a:rPr lang="tr-TR" dirty="0" smtClean="0"/>
              <a:t>Ortamın çalışmaya uygun hala getirilmesi</a:t>
            </a:r>
          </a:p>
          <a:p>
            <a:r>
              <a:rPr lang="tr-TR" dirty="0" smtClean="0"/>
              <a:t>Uygun çalışma stratejilerinin belirlenmesi</a:t>
            </a:r>
          </a:p>
          <a:p>
            <a:r>
              <a:rPr lang="tr-TR" dirty="0" smtClean="0"/>
              <a:t>İstikrarlı çalışma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1) Amaçlarınızı belirleyin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1537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	Hayatınız boyunca yapmak istediğiniz şey sizin uzun dönem amacınız olabilir. Bunun için kendinizi nerede nasıl gördüğünüzü ayrıntılarıyla hayal edin.</a:t>
            </a:r>
          </a:p>
          <a:p>
            <a:pPr>
              <a:buNone/>
            </a:pPr>
            <a:r>
              <a:rPr lang="tr-TR" dirty="0" smtClean="0"/>
              <a:t>		Bu amacınızın gerçekleşmesi için daha kısa vadedeki hedef noktanızı belirleyin. Bunları hedefinize varırkenki durak noktaları olarak düşünebilirsiniz.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3071834" cy="5500726"/>
          </a:xfrm>
          <a:prstGeom prst="rect">
            <a:avLst/>
          </a:prstGeom>
          <a:noFill/>
        </p:spPr>
      </p:pic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786182" y="571480"/>
            <a:ext cx="4214842" cy="55721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r-TR" sz="4000" b="1" dirty="0" smtClean="0">
                <a:solidFill>
                  <a:schemeClr val="tx1"/>
                </a:solidFill>
              </a:rPr>
              <a:t>Uzun dönemli amaçlarım</a:t>
            </a:r>
          </a:p>
          <a:p>
            <a:pPr>
              <a:buFont typeface="Arial" pitchFamily="34" charset="0"/>
              <a:buChar char="•"/>
            </a:pPr>
            <a:r>
              <a:rPr lang="tr-TR" sz="4000" b="1" dirty="0" smtClean="0">
                <a:solidFill>
                  <a:schemeClr val="tx1"/>
                </a:solidFill>
              </a:rPr>
              <a:t>Orta dönem amaçlarım</a:t>
            </a:r>
          </a:p>
          <a:p>
            <a:pPr>
              <a:buFont typeface="Arial" pitchFamily="34" charset="0"/>
              <a:buChar char="•"/>
            </a:pPr>
            <a:r>
              <a:rPr lang="tr-TR" sz="4000" b="1" dirty="0" smtClean="0">
                <a:solidFill>
                  <a:schemeClr val="tx1"/>
                </a:solidFill>
              </a:rPr>
              <a:t>Kısa dönem amaçlarım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2)Çalışma Planı Hazırlama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sz="3800" b="1" i="1" dirty="0" smtClean="0"/>
              <a:t>Çalışma planınızı üç aşamada oluşturabilirsiniz</a:t>
            </a:r>
            <a:r>
              <a:rPr lang="tr-TR" sz="3800" i="1" dirty="0" smtClean="0"/>
              <a:t>:</a:t>
            </a:r>
            <a:endParaRPr lang="tr-TR" sz="3800" dirty="0" smtClean="0"/>
          </a:p>
          <a:p>
            <a:pPr>
              <a:buNone/>
            </a:pPr>
            <a:r>
              <a:rPr lang="tr-TR" sz="3800" dirty="0" smtClean="0"/>
              <a:t>	1. </a:t>
            </a:r>
            <a:r>
              <a:rPr lang="tr-TR" sz="3800" b="1" dirty="0" smtClean="0"/>
              <a:t>Aşama:</a:t>
            </a:r>
            <a:endParaRPr lang="tr-TR" sz="3800" dirty="0" smtClean="0"/>
          </a:p>
          <a:p>
            <a:pPr algn="just">
              <a:buNone/>
            </a:pPr>
            <a:r>
              <a:rPr lang="tr-TR" sz="3800" dirty="0" smtClean="0"/>
              <a:t>		Her dersten çalışmanız gereken konuları saptayınız.</a:t>
            </a:r>
          </a:p>
          <a:p>
            <a:pPr algn="just">
              <a:buNone/>
            </a:pPr>
            <a:endParaRPr lang="tr-TR" sz="3800" dirty="0" smtClean="0"/>
          </a:p>
          <a:p>
            <a:pPr>
              <a:buNone/>
            </a:pPr>
            <a:r>
              <a:rPr lang="tr-TR" sz="3800" dirty="0" smtClean="0"/>
              <a:t>	2. </a:t>
            </a:r>
            <a:r>
              <a:rPr lang="tr-TR" sz="3800" b="1" dirty="0" smtClean="0"/>
              <a:t>Aşama:</a:t>
            </a:r>
          </a:p>
          <a:p>
            <a:pPr>
              <a:buNone/>
            </a:pPr>
            <a:endParaRPr lang="tr-TR" sz="3800" dirty="0" smtClean="0"/>
          </a:p>
          <a:p>
            <a:pPr algn="just">
              <a:buNone/>
            </a:pPr>
            <a:r>
              <a:rPr lang="tr-TR" sz="3800" dirty="0" smtClean="0"/>
              <a:t>		Çalışmanız gereken dersleri ve her bir derse ait konuları haftanın günlerine bölerek yerleştiriniz.</a:t>
            </a:r>
          </a:p>
          <a:p>
            <a:pPr>
              <a:buNone/>
            </a:pPr>
            <a:r>
              <a:rPr lang="tr-TR" sz="3800" dirty="0" smtClean="0"/>
              <a:t>	</a:t>
            </a:r>
          </a:p>
          <a:p>
            <a:pPr>
              <a:buNone/>
            </a:pPr>
            <a:r>
              <a:rPr lang="tr-TR" sz="3800" dirty="0" smtClean="0"/>
              <a:t>	3.</a:t>
            </a:r>
            <a:r>
              <a:rPr lang="tr-TR" sz="3800" b="1" dirty="0" smtClean="0"/>
              <a:t>Aşama</a:t>
            </a:r>
            <a:endParaRPr lang="tr-TR" sz="3800" dirty="0" smtClean="0"/>
          </a:p>
          <a:p>
            <a:pPr algn="just">
              <a:buNone/>
            </a:pPr>
            <a:r>
              <a:rPr lang="tr-TR" sz="3800" dirty="0" smtClean="0"/>
              <a:t>		Okuldan eve geliş zamanı ile uyku saati arasında kalan süreyi belirleyiniz.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 Edilecek Noktalar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tr-TR" dirty="0" smtClean="0"/>
              <a:t>İçerikleri benzer olan derlerin art arda çalışılması öğrenmeyi zorlaştırır.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tr-TR" dirty="0" smtClean="0"/>
              <a:t>Zorlandığınızı düşündüğünüz derslere öncelik verin.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tr-TR" dirty="0" smtClean="0"/>
              <a:t>Çalışma saatlerinin 45dakikalık dilimlere ayrılması verimli çalışmayı kolaylaştırır.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tr-TR" dirty="0" smtClean="0"/>
              <a:t>Yemekten hemen sonra çalışmak yerine en az yarım saat sonra çalışmaya başlayın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143536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Zihnin öğrenmeye en açık olduğu saatler sabah saatleridir. Eğer mümkünse çalışmak için bu saatleri tercih edin.</a:t>
            </a:r>
          </a:p>
          <a:p>
            <a:pPr algn="just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dirty="0" smtClean="0"/>
              <a:t>Programınızda tekrar saatleri mutlaka yer almalıdır. </a:t>
            </a:r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sz="5400" b="1" i="1" dirty="0" smtClean="0">
                <a:solidFill>
                  <a:srgbClr val="7030A0"/>
                </a:solidFill>
                <a:latin typeface="Bradley Hand ITC" pitchFamily="66" charset="0"/>
              </a:rPr>
              <a:t>NEDEN?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2968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1. tekrar: günün sonunda yapılacak on dakikalık tekrar öğrenilenlerin bir gün korunmasını sağlar.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2. tekrar: 24 saat sonra 30dakikalık tekrar, öğrendiklerinizin belleğinizde yaklaşık bir hafta kalmasını sağlar.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3. tekrar: bir haftanın sonunda yapılan bir saatlik tekrar öğrendiklerinizin belleğinizde bir ay kalmasını sağlar.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4. tekrar: bir ay sonunda yapılacak olan bir günlük tekrar öğrendiklerinizin uzun süreli beleğe etkili şekilde yerleşmesini sağlar.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3)Ortamın Çalışmaya </a:t>
            </a:r>
            <a:r>
              <a:rPr lang="tr-TR" dirty="0"/>
              <a:t>U</a:t>
            </a:r>
            <a:r>
              <a:rPr lang="tr-TR" dirty="0" smtClean="0"/>
              <a:t>ygun </a:t>
            </a:r>
            <a:r>
              <a:rPr lang="tr-TR" dirty="0"/>
              <a:t>H</a:t>
            </a:r>
            <a:r>
              <a:rPr lang="tr-TR" dirty="0" smtClean="0"/>
              <a:t>ale </a:t>
            </a:r>
            <a:r>
              <a:rPr lang="tr-TR" dirty="0"/>
              <a:t>G</a:t>
            </a:r>
            <a:r>
              <a:rPr lang="tr-TR" dirty="0" smtClean="0"/>
              <a:t>etirilmesi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26574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428736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47148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2714620"/>
            <a:ext cx="2247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500826" y="1142984"/>
            <a:ext cx="1571636" cy="101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58" y="2857496"/>
            <a:ext cx="20859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1604" y="2857496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3306" y="4857760"/>
            <a:ext cx="2667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4238625"/>
            <a:ext cx="1743075" cy="2619375"/>
          </a:xfrm>
          <a:prstGeom prst="flowChartMagneticDisk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431</Words>
  <Application>Microsoft Office PowerPoint</Application>
  <PresentationFormat>Ekran Gösterisi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VERİMLİ DERS ÇALIŞMA TEKNİKLERİ</vt:lpstr>
      <vt:lpstr>Başarıya Giden Yol</vt:lpstr>
      <vt:lpstr>1) Amaçlarınızı belirleyin</vt:lpstr>
      <vt:lpstr>Slayt 4</vt:lpstr>
      <vt:lpstr>2)Çalışma Planı Hazırlama</vt:lpstr>
      <vt:lpstr>Dikkat Edilecek Noktalar</vt:lpstr>
      <vt:lpstr>Slayt 7</vt:lpstr>
      <vt:lpstr>Slayt 8</vt:lpstr>
      <vt:lpstr>3)Ortamın Çalışmaya Uygun Hale Getirilmesi</vt:lpstr>
      <vt:lpstr>3)Çalıma Ortamının Uygun Hale Getirilmesi</vt:lpstr>
      <vt:lpstr>3)Çalıma Ortamının Uygun Hale Getirilmesi</vt:lpstr>
      <vt:lpstr>4)Uygun Çalışma Stratejisinin Belirlenmesi</vt:lpstr>
      <vt:lpstr>5)İSTİKRARLI ÇALIŞMAK 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Bundan on sene sonra kendinizi nerede görmeyi hayal ediyorsunuz?</dc:title>
  <dc:creator>Asus</dc:creator>
  <cp:lastModifiedBy>lenovo</cp:lastModifiedBy>
  <cp:revision>57</cp:revision>
  <dcterms:created xsi:type="dcterms:W3CDTF">2012-05-14T18:08:59Z</dcterms:created>
  <dcterms:modified xsi:type="dcterms:W3CDTF">2021-02-17T12:14:08Z</dcterms:modified>
</cp:coreProperties>
</file>