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58" r:id="rId4"/>
    <p:sldId id="262" r:id="rId5"/>
    <p:sldId id="263" r:id="rId6"/>
    <p:sldId id="266" r:id="rId7"/>
    <p:sldId id="271" r:id="rId8"/>
    <p:sldId id="272" r:id="rId9"/>
    <p:sldId id="273" r:id="rId10"/>
    <p:sldId id="274" r:id="rId11"/>
    <p:sldId id="267" r:id="rId12"/>
    <p:sldId id="268" r:id="rId13"/>
    <p:sldId id="269" r:id="rId14"/>
    <p:sldId id="275" r:id="rId15"/>
    <p:sldId id="270" r:id="rId16"/>
    <p:sldId id="276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03" autoAdjust="0"/>
    <p:restoredTop sz="94660"/>
  </p:normalViewPr>
  <p:slideViewPr>
    <p:cSldViewPr>
      <p:cViewPr>
        <p:scale>
          <a:sx n="66" d="100"/>
          <a:sy n="66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22144320_akran-zorbaligi5_1501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" y="357166"/>
            <a:ext cx="9144033" cy="4500593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7200" dirty="0" smtClean="0">
                <a:solidFill>
                  <a:srgbClr val="FF0000"/>
                </a:solidFill>
              </a:rPr>
              <a:t>AKRAN ZORBALIĞI</a:t>
            </a:r>
            <a:endParaRPr lang="tr-TR" sz="7200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Siber zorbalık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Sözü edilen duygusal ve sözel zorbalığın telefon, bilgisayar sosyal medya aracılığı ile uygulanması.</a:t>
            </a:r>
          </a:p>
          <a:p>
            <a:r>
              <a:rPr lang="tr-TR" dirty="0" smtClean="0"/>
              <a:t>Günümüzde özellikle </a:t>
            </a:r>
            <a:r>
              <a:rPr lang="tr-TR" dirty="0" err="1" smtClean="0"/>
              <a:t>pandeminin</a:t>
            </a:r>
            <a:r>
              <a:rPr lang="tr-TR" dirty="0" smtClean="0"/>
              <a:t> de etkisi ile teknolojik aletlerle daha çok vakit geçirmekteyiz. Bu da siber zorbalığa maruz kalma ihtimalimizi arttırmakta.</a:t>
            </a:r>
            <a:endParaRPr lang="tr-TR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Zorbalığın Kısa ve Uzun Dönemli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Zihinsel rahatsızlıklar yaşarlar/ dikkat eksikliği</a:t>
            </a:r>
          </a:p>
          <a:p>
            <a:r>
              <a:rPr lang="tr-TR" dirty="0" smtClean="0"/>
              <a:t>Toplum içinde kural bozucu dav. </a:t>
            </a:r>
            <a:r>
              <a:rPr lang="tr-TR" dirty="0" err="1" smtClean="0"/>
              <a:t>probleri</a:t>
            </a:r>
            <a:endParaRPr lang="tr-TR" dirty="0" smtClean="0"/>
          </a:p>
          <a:p>
            <a:r>
              <a:rPr lang="tr-TR" dirty="0" smtClean="0"/>
              <a:t>Madde kullanma eğilimleri vardır</a:t>
            </a:r>
          </a:p>
          <a:p>
            <a:r>
              <a:rPr lang="tr-TR" dirty="0" smtClean="0"/>
              <a:t>Okulda ve iş yaşantılarında düşük performans sergilerler</a:t>
            </a:r>
          </a:p>
          <a:p>
            <a:r>
              <a:rPr lang="tr-TR" dirty="0" smtClean="0"/>
              <a:t>Suça karışma oranları diğer insanlara göre, %40 daha fazladır.</a:t>
            </a:r>
            <a:endParaRPr lang="tr-T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‘Kurban’ Olmanın Kısa ve Uzun Dönemli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Kaygı düzeyleri yüksektir</a:t>
            </a:r>
          </a:p>
          <a:p>
            <a:r>
              <a:rPr lang="tr-TR" dirty="0" smtClean="0"/>
              <a:t>Yalnız ve depresyon </a:t>
            </a:r>
            <a:r>
              <a:rPr lang="tr-TR" dirty="0" smtClean="0"/>
              <a:t>eğilimlidir</a:t>
            </a:r>
            <a:endParaRPr lang="tr-TR" dirty="0" smtClean="0"/>
          </a:p>
          <a:p>
            <a:r>
              <a:rPr lang="tr-TR" dirty="0" smtClean="0"/>
              <a:t>Kendilerini toplum dışına itilmiş ve başarısız olarak görürler</a:t>
            </a:r>
          </a:p>
          <a:p>
            <a:r>
              <a:rPr lang="tr-TR" dirty="0" smtClean="0"/>
              <a:t>Okul fobisi geliştirebilirler.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Zorbalığın İzleyiciler Üzerindeki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Kurban olmaktan korkarlar</a:t>
            </a:r>
          </a:p>
          <a:p>
            <a:r>
              <a:rPr lang="tr-TR" dirty="0" smtClean="0"/>
              <a:t>Çevrelerine olan güvenleri zedelenir</a:t>
            </a:r>
          </a:p>
          <a:p>
            <a:r>
              <a:rPr lang="tr-TR" dirty="0" smtClean="0"/>
              <a:t>Korunma içgüdüsüyle sürekli tetiktedir</a:t>
            </a:r>
          </a:p>
          <a:p>
            <a:r>
              <a:rPr lang="tr-TR" dirty="0" smtClean="0"/>
              <a:t>Etraftaki şiddet olaylarında dolayı mutsuz, huzursuz ve umutsuz hissederler</a:t>
            </a:r>
          </a:p>
          <a:p>
            <a:r>
              <a:rPr lang="tr-TR" dirty="0" smtClean="0"/>
              <a:t>Suçluluk duyguları yoğundur</a:t>
            </a:r>
            <a:endParaRPr lang="tr-T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Zorbalıktan Korunmak İçin;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Kesinlikle DEĞERLİ olduğunu bil.</a:t>
            </a:r>
          </a:p>
          <a:p>
            <a:r>
              <a:rPr lang="tr-TR" dirty="0" smtClean="0"/>
              <a:t>Kendinize güvenin.</a:t>
            </a:r>
          </a:p>
          <a:p>
            <a:r>
              <a:rPr lang="tr-TR" dirty="0" smtClean="0"/>
              <a:t>Kimse hiçbir koşulda sana şiddet uygulayamaz.</a:t>
            </a:r>
          </a:p>
          <a:p>
            <a:r>
              <a:rPr lang="tr-TR" dirty="0" smtClean="0"/>
              <a:t>Kimse hiçbir koşulda seni birine zarar vermeye mecbur edemez.</a:t>
            </a:r>
          </a:p>
          <a:p>
            <a:r>
              <a:rPr lang="tr-TR" dirty="0" smtClean="0"/>
              <a:t>Her şeyi kabul etmek zorunda değilsiniz. HAYIR diyebilirsiniz.</a:t>
            </a: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Zorbalıktan Korunmak İçin;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Biri size rahatsız olduğunuz bir davranışta bulunursa kesinlikle susmayın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O</a:t>
            </a:r>
            <a:r>
              <a:rPr lang="tr-TR" dirty="0" smtClean="0"/>
              <a:t>kulda öğretmeninizden, evde ailenizden yardım alın.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 smtClean="0"/>
              <a:t>problemi çözmenin onlarca yolu olduğunu </a:t>
            </a:r>
            <a:r>
              <a:rPr lang="tr-TR" dirty="0" smtClean="0"/>
              <a:t>unutmayın</a:t>
            </a:r>
            <a:endParaRPr lang="tr-TR" dirty="0" smtClean="0"/>
          </a:p>
          <a:p>
            <a:r>
              <a:rPr lang="tr-TR" dirty="0" smtClean="0"/>
              <a:t>Arkadaş çevrenizi </a:t>
            </a:r>
            <a:r>
              <a:rPr lang="tr-TR" dirty="0" smtClean="0"/>
              <a:t>geliştirin. Bir arkadaş grubunda kalmaya mecbur değilsiniz.</a:t>
            </a:r>
            <a:endParaRPr lang="tr-TR" dirty="0" smtClean="0"/>
          </a:p>
          <a:p>
            <a:r>
              <a:rPr lang="tr-TR" dirty="0" smtClean="0"/>
              <a:t>Sosyal etkinliklere </a:t>
            </a:r>
            <a:r>
              <a:rPr lang="tr-TR" dirty="0" smtClean="0"/>
              <a:t>katılın. </a:t>
            </a:r>
          </a:p>
          <a:p>
            <a:r>
              <a:rPr lang="tr-TR" dirty="0" smtClean="0"/>
              <a:t>Yalnız kalmanın korkutucu bir şey olmadığını </a:t>
            </a:r>
            <a:r>
              <a:rPr lang="tr-TR" dirty="0" err="1" smtClean="0"/>
              <a:t>deneyimleyin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14942" y="4000504"/>
            <a:ext cx="3490906" cy="838200"/>
          </a:xfrm>
        </p:spPr>
        <p:txBody>
          <a:bodyPr/>
          <a:lstStyle/>
          <a:p>
            <a:r>
              <a:rPr lang="tr-TR" dirty="0" smtClean="0"/>
              <a:t>Vefa okur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0" y="4714884"/>
            <a:ext cx="4429156" cy="130333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Ertuğrul Gazi Ortaokulu</a:t>
            </a:r>
          </a:p>
          <a:p>
            <a:pPr>
              <a:buNone/>
            </a:pPr>
            <a:r>
              <a:rPr lang="tr-TR" dirty="0" smtClean="0"/>
              <a:t> Rehber Öğretmeni</a:t>
            </a:r>
            <a:endParaRPr lang="tr-TR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Akran Zorbalığı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628800"/>
            <a:ext cx="7427168" cy="4525963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tr-TR" dirty="0" smtClean="0"/>
              <a:t>	Bir ya da bir grup insanın kasıtlı olarak,</a:t>
            </a:r>
          </a:p>
          <a:p>
            <a:pPr algn="just">
              <a:buFontTx/>
              <a:buNone/>
            </a:pPr>
            <a:r>
              <a:rPr lang="tr-TR" dirty="0" smtClean="0"/>
              <a:t>tekrarlayan bir biçimde diğer bir kişiye ya</a:t>
            </a:r>
          </a:p>
          <a:p>
            <a:pPr algn="just">
              <a:buFontTx/>
              <a:buNone/>
            </a:pPr>
            <a:r>
              <a:rPr lang="tr-TR" dirty="0" smtClean="0"/>
              <a:t>da bir grup kişiye karşı acı vermek,</a:t>
            </a:r>
          </a:p>
          <a:p>
            <a:pPr algn="just">
              <a:buFontTx/>
              <a:buNone/>
            </a:pPr>
            <a:r>
              <a:rPr lang="tr-TR" dirty="0" smtClean="0"/>
              <a:t>korkutmak, sindirmek ya da yıldırmak</a:t>
            </a:r>
          </a:p>
          <a:p>
            <a:pPr algn="just">
              <a:buFontTx/>
              <a:buNone/>
            </a:pPr>
            <a:r>
              <a:rPr lang="tr-TR" dirty="0" smtClean="0"/>
              <a:t>amacıyla yapılan davranışların tümü olarak</a:t>
            </a:r>
          </a:p>
          <a:p>
            <a:pPr algn="just">
              <a:buFontTx/>
              <a:buNone/>
            </a:pPr>
            <a:r>
              <a:rPr lang="tr-TR" dirty="0" smtClean="0"/>
              <a:t>tanımlanabilir.</a:t>
            </a:r>
            <a:endParaRPr lang="tr-T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smtClean="0"/>
              <a:t>Akran Zorbalığının Ayırıcı Özellikleri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92088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Güç dengesizliği</a:t>
            </a:r>
          </a:p>
          <a:p>
            <a:pPr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Kasıt</a:t>
            </a:r>
          </a:p>
          <a:p>
            <a:pPr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Süreklilik</a:t>
            </a:r>
          </a:p>
          <a:p>
            <a:pPr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Karşısındakinin duygularına önem vermeme</a:t>
            </a:r>
          </a:p>
          <a:p>
            <a:pPr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Zorba ve kurban vardır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Zorbanın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Empatik</a:t>
            </a:r>
            <a:r>
              <a:rPr lang="tr-TR" dirty="0" smtClean="0"/>
              <a:t> anlayıştan yoksundur</a:t>
            </a:r>
          </a:p>
          <a:p>
            <a:r>
              <a:rPr lang="tr-TR" dirty="0" smtClean="0"/>
              <a:t>Karşıdakinin duygularına önem vermez.</a:t>
            </a:r>
          </a:p>
          <a:p>
            <a:r>
              <a:rPr lang="tr-TR" dirty="0" smtClean="0"/>
              <a:t>Problem çözme becerileri gelişmemiştir</a:t>
            </a:r>
          </a:p>
          <a:p>
            <a:r>
              <a:rPr lang="tr-TR" dirty="0" smtClean="0"/>
              <a:t>Bencildir</a:t>
            </a:r>
          </a:p>
          <a:p>
            <a:r>
              <a:rPr lang="tr-TR" dirty="0" smtClean="0"/>
              <a:t>İlgi çekmeyi sever</a:t>
            </a:r>
          </a:p>
          <a:p>
            <a:endParaRPr lang="tr-TR" dirty="0"/>
          </a:p>
        </p:txBody>
      </p:sp>
      <p:pic>
        <p:nvPicPr>
          <p:cNvPr id="2050" name="Picture 2" descr="C:\Users\lenovo\Desktop\akran-zorbalig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429000"/>
            <a:ext cx="4531210" cy="3429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50" y="4357694"/>
            <a:ext cx="3929050" cy="2500306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Kurbanın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Sessiz, içedönük kişilik özelliği sergiler</a:t>
            </a:r>
          </a:p>
          <a:p>
            <a:r>
              <a:rPr lang="tr-TR" dirty="0" smtClean="0"/>
              <a:t>Başkasını incitmemek için çaba harcar</a:t>
            </a:r>
          </a:p>
          <a:p>
            <a:r>
              <a:rPr lang="tr-TR" dirty="0" smtClean="0"/>
              <a:t>Duygusaldır</a:t>
            </a:r>
          </a:p>
          <a:p>
            <a:r>
              <a:rPr lang="tr-TR" dirty="0" smtClean="0"/>
              <a:t>Dikkat çekmeyi, ön planda olmayı sevmez</a:t>
            </a:r>
          </a:p>
          <a:p>
            <a:r>
              <a:rPr lang="tr-TR" dirty="0" smtClean="0"/>
              <a:t>Genellikle yalnız ve pasiftir</a:t>
            </a:r>
          </a:p>
          <a:p>
            <a:endParaRPr lang="tr-T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İzleyicilerin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Zorbayı kışkırtır</a:t>
            </a:r>
          </a:p>
          <a:p>
            <a:r>
              <a:rPr lang="tr-TR" dirty="0" smtClean="0"/>
              <a:t>Kurbanın daha da zayıflamasına neden olur</a:t>
            </a:r>
          </a:p>
          <a:p>
            <a:r>
              <a:rPr lang="tr-TR" dirty="0" smtClean="0"/>
              <a:t>Ne yapması gerektiğini tam olarak bilemez</a:t>
            </a:r>
          </a:p>
          <a:p>
            <a:r>
              <a:rPr lang="tr-TR" dirty="0" smtClean="0"/>
              <a:t>Kendilerine saygılarını yitirirler</a:t>
            </a:r>
          </a:p>
          <a:p>
            <a:r>
              <a:rPr lang="tr-TR" dirty="0" smtClean="0"/>
              <a:t>Sorumluluk almaktan korkarlar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zorbalık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Vurma</a:t>
            </a:r>
          </a:p>
          <a:p>
            <a:r>
              <a:rPr lang="tr-TR" dirty="0" smtClean="0"/>
              <a:t>İtme</a:t>
            </a:r>
          </a:p>
          <a:p>
            <a:r>
              <a:rPr lang="tr-TR" dirty="0" smtClean="0"/>
              <a:t>Yumruk atma</a:t>
            </a:r>
          </a:p>
          <a:p>
            <a:r>
              <a:rPr lang="tr-TR" dirty="0" smtClean="0"/>
              <a:t>Tekme atma</a:t>
            </a:r>
          </a:p>
          <a:p>
            <a:r>
              <a:rPr lang="tr-TR" dirty="0" smtClean="0"/>
              <a:t>Saçını çekme</a:t>
            </a:r>
          </a:p>
          <a:p>
            <a:r>
              <a:rPr lang="tr-TR" dirty="0" smtClean="0"/>
              <a:t>Defterini yırtma</a:t>
            </a:r>
          </a:p>
          <a:p>
            <a:r>
              <a:rPr lang="tr-TR" dirty="0" smtClean="0"/>
              <a:t>Çantasını atma</a:t>
            </a:r>
          </a:p>
          <a:p>
            <a:endParaRPr lang="tr-TR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Sözel zorbalık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tr-TR" dirty="0" smtClean="0"/>
              <a:t>Alay etme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tr-TR" dirty="0" smtClean="0"/>
              <a:t>Dalga geçme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tr-TR" dirty="0" smtClean="0"/>
              <a:t>İsim(lakap) takma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tr-TR" dirty="0" smtClean="0"/>
              <a:t>Hakaret etme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Duygusal zorbalık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Oyuna almama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Dışlama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Yalnızlaştırma </a:t>
            </a:r>
            <a:endParaRPr lang="tr-TR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354</Words>
  <Application>Microsoft Office PowerPoint</Application>
  <PresentationFormat>Ekran Gösterisi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Gezinti</vt:lpstr>
      <vt:lpstr>AKRAN ZORBALIĞI</vt:lpstr>
      <vt:lpstr>Akran Zorbalığı Nedir?</vt:lpstr>
      <vt:lpstr>Akran Zorbalığının Ayırıcı Özellikleri</vt:lpstr>
      <vt:lpstr>Zorbanın Özellikleri</vt:lpstr>
      <vt:lpstr>Kurbanın Özellikleri</vt:lpstr>
      <vt:lpstr>İzleyicilerin Özellikleri</vt:lpstr>
      <vt:lpstr>Fiziksel zorbalık</vt:lpstr>
      <vt:lpstr>Sözel zorbalık</vt:lpstr>
      <vt:lpstr>Duygusal zorbalık</vt:lpstr>
      <vt:lpstr>Siber zorbalık</vt:lpstr>
      <vt:lpstr>Zorbalığın Kısa ve Uzun Dönemli Etkileri</vt:lpstr>
      <vt:lpstr>‘Kurban’ Olmanın Kısa ve Uzun Dönemli Etkileri</vt:lpstr>
      <vt:lpstr>Zorbalığın İzleyiciler Üzerindeki Etkileri</vt:lpstr>
      <vt:lpstr>Zorbalıktan Korunmak İçin;</vt:lpstr>
      <vt:lpstr>Zorbalıktan Korunmak İçin;</vt:lpstr>
      <vt:lpstr>Vefa okur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AKRAN ZORBALIĞI</dc:title>
  <cp:lastModifiedBy>lenovo</cp:lastModifiedBy>
  <cp:revision>14</cp:revision>
  <dcterms:modified xsi:type="dcterms:W3CDTF">2021-02-19T14:53:57Z</dcterms:modified>
</cp:coreProperties>
</file>